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46" r:id="rId2"/>
  </p:sldMasterIdLst>
  <p:notesMasterIdLst>
    <p:notesMasterId r:id="rId5"/>
  </p:notesMasterIdLst>
  <p:handoutMasterIdLst>
    <p:handoutMasterId r:id="rId6"/>
  </p:handoutMasterIdLst>
  <p:sldIdLst>
    <p:sldId id="917" r:id="rId3"/>
    <p:sldId id="920" r:id="rId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7AF09E-00A6-BF46-81F7-3866D87DA167}">
          <p14:sldIdLst>
            <p14:sldId id="917"/>
            <p14:sldId id="920"/>
          </p14:sldIdLst>
        </p14:section>
      </p14:sectionLst>
    </p:ex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B088"/>
    <a:srgbClr val="A19574"/>
    <a:srgbClr val="E04E39"/>
    <a:srgbClr val="552211"/>
    <a:srgbClr val="C59368"/>
    <a:srgbClr val="562212"/>
    <a:srgbClr val="E04028"/>
    <a:srgbClr val="993300"/>
    <a:srgbClr val="581D00"/>
    <a:srgbClr val="FF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150" autoAdjust="0"/>
    <p:restoredTop sz="96429" autoAdjust="0"/>
  </p:normalViewPr>
  <p:slideViewPr>
    <p:cSldViewPr snapToGrid="0">
      <p:cViewPr varScale="1">
        <p:scale>
          <a:sx n="116" d="100"/>
          <a:sy n="116" d="100"/>
        </p:scale>
        <p:origin x="1056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12" y="1506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200" d="100"/>
        <a:sy n="200" d="100"/>
      </p:scale>
      <p:origin x="0" y="-9533"/>
    </p:cViewPr>
  </p:sorterViewPr>
  <p:notesViewPr>
    <p:cSldViewPr snapToGrid="0" showGuides="1">
      <p:cViewPr varScale="1">
        <p:scale>
          <a:sx n="101" d="100"/>
          <a:sy n="101" d="100"/>
        </p:scale>
        <p:origin x="17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ru-RU" smtClean="0"/>
              <a:pPr/>
              <a:t>15.08.2019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093"/>
            <a:ext cx="2945659" cy="498135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0093"/>
            <a:ext cx="2945659" cy="498135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ru-RU" smtClean="0"/>
              <a:pPr/>
              <a:t>15.08.2019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8" tIns="45359" rIns="90718" bIns="4535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0718" tIns="45359" rIns="90718" bIns="45359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59" cy="498135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8135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763" y="354168"/>
            <a:ext cx="11269015" cy="5215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rgbClr val="581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21340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 sz="2000">
                <a:solidFill>
                  <a:srgbClr val="581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763" y="1308100"/>
            <a:ext cx="11269015" cy="5016500"/>
          </a:xfrm>
        </p:spPr>
        <p:txBody>
          <a:bodyPr/>
          <a:lstStyle>
            <a:lvl1pPr>
              <a:defRPr>
                <a:solidFill>
                  <a:srgbClr val="581D00"/>
                </a:solidFill>
              </a:defRPr>
            </a:lvl1pPr>
            <a:lvl2pPr>
              <a:defRPr>
                <a:solidFill>
                  <a:srgbClr val="581D00"/>
                </a:solidFill>
              </a:defRPr>
            </a:lvl2pPr>
            <a:lvl3pPr>
              <a:defRPr>
                <a:solidFill>
                  <a:srgbClr val="581D00"/>
                </a:solidFill>
              </a:defRPr>
            </a:lvl3pPr>
            <a:lvl4pPr>
              <a:defRPr>
                <a:solidFill>
                  <a:srgbClr val="581D00"/>
                </a:solidFill>
              </a:defRPr>
            </a:lvl4pPr>
            <a:lvl5pPr>
              <a:defRPr>
                <a:solidFill>
                  <a:srgbClr val="581D00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2563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2" y="889000"/>
            <a:ext cx="11290300" cy="292100"/>
          </a:xfrm>
          <a:prstGeom prst="rect">
            <a:avLst/>
          </a:prstGeom>
        </p:spPr>
        <p:txBody>
          <a:bodyPr wrap="square" lIns="90000" tIns="0" rIns="90000" bIns="0" anchor="t">
            <a:noAutofit/>
          </a:bodyPr>
          <a:lstStyle>
            <a:lvl1pPr marL="0" indent="0" algn="l">
              <a:buNone/>
              <a:defRPr sz="1600" b="1" cap="all" baseline="0">
                <a:solidFill>
                  <a:srgbClr val="D8B088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"/>
          </p:nvPr>
        </p:nvSpPr>
        <p:spPr>
          <a:xfrm>
            <a:off x="450763" y="1308100"/>
            <a:ext cx="11269015" cy="50165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28923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екст в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81D00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cxnSp>
        <p:nvCxnSpPr>
          <p:cNvPr id="7" name="Straight Line buttom"/>
          <p:cNvCxnSpPr/>
          <p:nvPr userDrawn="1"/>
        </p:nvCxnSpPr>
        <p:spPr>
          <a:xfrm>
            <a:off x="450760" y="5510725"/>
            <a:ext cx="11268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457200" y="5576554"/>
            <a:ext cx="11252200" cy="914401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1600" i="1">
                <a:solidFill>
                  <a:srgbClr val="D8B088"/>
                </a:solidFill>
              </a:defRPr>
            </a:lvl1pPr>
            <a:lvl2pPr>
              <a:buNone/>
              <a:defRPr sz="1600" i="1">
                <a:solidFill>
                  <a:schemeClr val="bg1">
                    <a:lumMod val="50000"/>
                  </a:schemeClr>
                </a:solidFill>
              </a:defRPr>
            </a:lvl2pPr>
            <a:lvl3pPr>
              <a:buNone/>
              <a:defRPr sz="1600" i="1">
                <a:solidFill>
                  <a:schemeClr val="bg1">
                    <a:lumMod val="50000"/>
                  </a:schemeClr>
                </a:solidFill>
              </a:defRPr>
            </a:lvl3pPr>
            <a:lvl4pPr>
              <a:buNone/>
              <a:defRPr sz="1600" i="1">
                <a:solidFill>
                  <a:schemeClr val="bg1">
                    <a:lumMod val="50000"/>
                  </a:schemeClr>
                </a:solidFill>
              </a:defRPr>
            </a:lvl4pPr>
            <a:lvl5pPr>
              <a:buNone/>
              <a:defRPr sz="1600" i="1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3088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438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4069" y="0"/>
            <a:ext cx="405793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rgbClr val="581D0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813" y="1714500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rgbClr val="581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0" y="4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78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581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rgbClr val="581D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3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2965" y="356632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000" b="1" baseline="0">
                <a:solidFill>
                  <a:srgbClr val="581D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965" y="825954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1" baseline="0">
                <a:solidFill>
                  <a:srgbClr val="D8B088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417212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/>
          <p:cNvGrpSpPr/>
          <p:nvPr userDrawn="1"/>
        </p:nvGrpSpPr>
        <p:grpSpPr>
          <a:xfrm>
            <a:off x="11612093" y="5852699"/>
            <a:ext cx="579907" cy="484900"/>
            <a:chOff x="11612093" y="581891"/>
            <a:chExt cx="579907" cy="484900"/>
          </a:xfrm>
        </p:grpSpPr>
        <p:pic>
          <p:nvPicPr>
            <p:cNvPr id="23" name="Picture 2"/>
            <p:cNvPicPr>
              <a:picLocks noChangeAspect="1" noChangeArrowheads="1"/>
            </p:cNvPicPr>
            <p:nvPr userDrawn="1"/>
          </p:nvPicPr>
          <p:blipFill>
            <a:blip r:embed="rId10" cstate="print"/>
            <a:srcRect t="4752" r="79886" b="13615"/>
            <a:stretch>
              <a:fillRect/>
            </a:stretch>
          </p:blipFill>
          <p:spPr bwMode="auto">
            <a:xfrm rot="10800000" flipV="1">
              <a:off x="11637818" y="665010"/>
              <a:ext cx="554182" cy="391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Прямоугольный треугольник 28"/>
            <p:cNvSpPr/>
            <p:nvPr userDrawn="1"/>
          </p:nvSpPr>
          <p:spPr>
            <a:xfrm>
              <a:off x="11612093" y="852046"/>
              <a:ext cx="213756" cy="21474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0" name="Прямоугольный треугольник 29"/>
            <p:cNvSpPr/>
            <p:nvPr userDrawn="1"/>
          </p:nvSpPr>
          <p:spPr>
            <a:xfrm rot="5400000">
              <a:off x="11608129" y="611579"/>
              <a:ext cx="285008" cy="225631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763" y="354168"/>
            <a:ext cx="11269015" cy="5215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763" y="1155700"/>
            <a:ext cx="11269015" cy="514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11703085" y="5948821"/>
            <a:ext cx="508001" cy="366183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136B7D2-B98C-44FD-8D04-7EC62A564975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 rot="10800000" flipV="1">
            <a:off x="0" y="6512467"/>
            <a:ext cx="12192000" cy="29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" y="6687407"/>
            <a:ext cx="3526971" cy="17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 rot="10800000" flipV="1">
            <a:off x="3075709" y="6685812"/>
            <a:ext cx="3040011" cy="182105"/>
          </a:xfrm>
          <a:prstGeom prst="rect">
            <a:avLst/>
          </a:prstGeom>
          <a:solidFill>
            <a:srgbClr val="E04E39"/>
          </a:solidFill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15625" y="6685808"/>
            <a:ext cx="3526971" cy="17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10800000" flipV="1">
            <a:off x="9203377" y="6685809"/>
            <a:ext cx="3000499" cy="1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36" descr="мой бизнес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0385624" y="0"/>
            <a:ext cx="1806376" cy="94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16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 cap="all" baseline="0">
          <a:solidFill>
            <a:srgbClr val="581D00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rgbClr val="581D00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rgbClr val="581D00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rgbClr val="581D00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rgbClr val="581D00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rgbClr val="581D00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KozlovaLA@airmo.ru" TargetMode="External"/><Relationship Id="rId3" Type="http://schemas.openxmlformats.org/officeDocument/2006/relationships/hyperlink" Target="mailto:SHCHerbakovKV@airmo.ru" TargetMode="External"/><Relationship Id="rId7" Type="http://schemas.openxmlformats.org/officeDocument/2006/relationships/hyperlink" Target="mailto:DmitrievVD@airmo.ru" TargetMode="External"/><Relationship Id="rId12" Type="http://schemas.openxmlformats.org/officeDocument/2006/relationships/hyperlink" Target="mailto:LavrovaNK@airmo.ru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povaON@airmo.ru" TargetMode="External"/><Relationship Id="rId11" Type="http://schemas.openxmlformats.org/officeDocument/2006/relationships/hyperlink" Target="mailto:PetrievAA@airmo.ru" TargetMode="External"/><Relationship Id="rId5" Type="http://schemas.openxmlformats.org/officeDocument/2006/relationships/hyperlink" Target="mailto:PolyakovaAV@airmo.ru" TargetMode="External"/><Relationship Id="rId10" Type="http://schemas.openxmlformats.org/officeDocument/2006/relationships/hyperlink" Target="mailto:BakulinAV@airmo.ru" TargetMode="External"/><Relationship Id="rId4" Type="http://schemas.openxmlformats.org/officeDocument/2006/relationships/hyperlink" Target="mailto:ZaytsevEV@airmo.ru" TargetMode="External"/><Relationship Id="rId9" Type="http://schemas.openxmlformats.org/officeDocument/2006/relationships/hyperlink" Target="mailto:RusakovVV@airmo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tarosta17ju@gmail.co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1945376" y="151354"/>
            <a:ext cx="9979924" cy="362841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ОФИСЫ «МОЙ БИЗНЕС»</a:t>
            </a:r>
          </a:p>
        </p:txBody>
      </p:sp>
      <p:pic>
        <p:nvPicPr>
          <p:cNvPr id="26" name="Рисунок 25" descr="мой бизнес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" y="7942"/>
            <a:ext cx="1793967" cy="935227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9589879" y="7938"/>
            <a:ext cx="2584704" cy="1020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5873B10C-0AF2-4DEC-BDC3-BBB4EC8F3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052881"/>
              </p:ext>
            </p:extLst>
          </p:nvPr>
        </p:nvGraphicFramePr>
        <p:xfrm>
          <a:off x="284672" y="943168"/>
          <a:ext cx="11283352" cy="523434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474453">
                  <a:extLst>
                    <a:ext uri="{9D8B030D-6E8A-4147-A177-3AD203B41FA5}">
                      <a16:colId xmlns:a16="http://schemas.microsoft.com/office/drawing/2014/main" xmlns="" val="1428747295"/>
                    </a:ext>
                  </a:extLst>
                </a:gridCol>
                <a:gridCol w="4166558">
                  <a:extLst>
                    <a:ext uri="{9D8B030D-6E8A-4147-A177-3AD203B41FA5}">
                      <a16:colId xmlns:a16="http://schemas.microsoft.com/office/drawing/2014/main" xmlns="" val="2796249603"/>
                    </a:ext>
                  </a:extLst>
                </a:gridCol>
                <a:gridCol w="3364302">
                  <a:extLst>
                    <a:ext uri="{9D8B030D-6E8A-4147-A177-3AD203B41FA5}">
                      <a16:colId xmlns:a16="http://schemas.microsoft.com/office/drawing/2014/main" xmlns="" val="2232212050"/>
                    </a:ext>
                  </a:extLst>
                </a:gridCol>
                <a:gridCol w="1199072">
                  <a:extLst>
                    <a:ext uri="{9D8B030D-6E8A-4147-A177-3AD203B41FA5}">
                      <a16:colId xmlns:a16="http://schemas.microsoft.com/office/drawing/2014/main" xmlns="" val="2882196979"/>
                    </a:ext>
                  </a:extLst>
                </a:gridCol>
                <a:gridCol w="2078967">
                  <a:extLst>
                    <a:ext uri="{9D8B030D-6E8A-4147-A177-3AD203B41FA5}">
                      <a16:colId xmlns:a16="http://schemas.microsoft.com/office/drawing/2014/main" xmlns="" val="2889674254"/>
                    </a:ext>
                  </a:extLst>
                </a:gridCol>
              </a:tblGrid>
              <a:tr h="42940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Муниципальное образование, адрес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ФИО руководителя офиса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Контакты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2515826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Богородский </a:t>
                      </a:r>
                      <a:r>
                        <a:rPr lang="ru-RU" sz="1300" b="1" i="0" u="none" strike="noStrike" dirty="0" err="1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г.о</a:t>
                      </a:r>
                      <a:r>
                        <a:rPr lang="ru-RU" sz="13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., г. Ногинск,</a:t>
                      </a:r>
                      <a:r>
                        <a:rPr lang="ru-RU" sz="13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300" b="1" i="0" u="none" strike="noStrike" baseline="0" err="1" smtClean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ул</a:t>
                      </a:r>
                      <a:r>
                        <a:rPr lang="ru-RU" sz="1300" b="1" i="0" u="none" strike="noStrike" baseline="0" smtClean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. Рогожская</a:t>
                      </a:r>
                      <a:r>
                        <a:rPr lang="ru-RU" sz="13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, д.81</a:t>
                      </a:r>
                      <a:endParaRPr lang="ru-RU" sz="1300" b="1" i="0" u="none" strike="noStrike" dirty="0">
                        <a:solidFill>
                          <a:srgbClr val="2C2A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Щербаков Кирилл Викторович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8 903-584-58-12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3"/>
                        </a:rPr>
                        <a:t>SHCHerbakovKV@airmo.ru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75123686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Волоколамск, Октябрьская площадь, 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Зайцев Евгений Владимирович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8 916-397-21-10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4"/>
                        </a:rPr>
                        <a:t>ZaytsevEV@airmo.ru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7669393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Дмитров, ул. Профессиональная, </a:t>
                      </a:r>
                      <a:r>
                        <a:rPr lang="ru-RU" sz="13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д.1а</a:t>
                      </a:r>
                      <a:endParaRPr lang="ru-RU" sz="1300" b="1" i="0" u="none" strike="noStrike" dirty="0">
                        <a:solidFill>
                          <a:srgbClr val="2C2A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Полякова Анна Владимировна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8 968-729-12-75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5"/>
                        </a:rPr>
                        <a:t>PolyakovaAV@airmo.ru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75457764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Истра, пл. Революции, д. 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Попова Ольга Николаевна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8 917-563-63-37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6"/>
                        </a:rPr>
                        <a:t>PopovaON@airmo.ru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41943564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Коломна, ул. Уманская, д. 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Дмитриев Виктор Денисович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8 968-800-01-10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7"/>
                        </a:rPr>
                        <a:t>DmitrievVD@airmo.ru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75861397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Королев, ул. Трудовая, д. </a:t>
                      </a:r>
                      <a:r>
                        <a:rPr lang="ru-RU" sz="13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300" b="1" i="0" u="none" strike="noStrike" dirty="0">
                        <a:solidFill>
                          <a:srgbClr val="2C2A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Козлова Людмила Анатольевна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8 903-746-69-93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8"/>
                        </a:rPr>
                        <a:t>KozlovaLA@airmo.ru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12565503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Люберцы, ул. Смирновская, д.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Русаков Владимир Валерьевич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8 964-799-80-82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9"/>
                        </a:rPr>
                        <a:t>RusakovVV@airmo.ru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8900942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Можайск, ул. </a:t>
                      </a:r>
                      <a:r>
                        <a:rPr lang="ru-RU" sz="13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Московская,</a:t>
                      </a:r>
                      <a:r>
                        <a:rPr lang="ru-RU" sz="13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 д.15</a:t>
                      </a:r>
                      <a:endParaRPr lang="ru-RU" sz="1300" b="1" i="0" u="none" strike="noStrike" dirty="0">
                        <a:solidFill>
                          <a:srgbClr val="2C2A2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Бакулин Александр Владимирович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8 926-618-05-62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10"/>
                        </a:rPr>
                        <a:t>BakulinAV@airmo.ru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82806047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Орехово-Зуево, ул. Ленина, д. 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Петриев Артем Андреевич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8 977-147-48-61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11"/>
                        </a:rPr>
                        <a:t>PetrievAA@airmo.ru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87821065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Реутов, ул. Победы, д.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Лаврова Наталья Константиновна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8 925-768-24-26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sng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  <a:hlinkClick r:id="rId12"/>
                        </a:rPr>
                        <a:t>LavrovaNK@airmo.ru</a:t>
                      </a:r>
                      <a:endParaRPr lang="en-US" sz="1100" b="0" i="0" u="sng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82532928"/>
                  </a:ext>
                </a:extLst>
              </a:tr>
              <a:tr h="417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Солнечногорск, ул. Тельнова, д. 3/2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Щербатюк Ольга Николаевна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>
                          <a:solidFill>
                            <a:srgbClr val="2C2A29"/>
                          </a:solidFill>
                          <a:effectLst/>
                          <a:latin typeface="Calibri"/>
                        </a:rPr>
                        <a:t>8 906-065- 65-38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0" i="0" u="sng" strike="noStrike" kern="1200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SHCHerbatyukON@airmo.ru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73656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04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15861" y="6957392"/>
            <a:ext cx="12192491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23B2A"/>
              </a:solidFill>
              <a:latin typeface="Arial" charset="0"/>
            </a:endParaRPr>
          </a:p>
        </p:txBody>
      </p:sp>
      <p:sp>
        <p:nvSpPr>
          <p:cNvPr id="3" name="AutoShape 8" descr="ÐÐ°ÑÑÐ¸Ð½ÐºÐ¸ Ð¿Ð¾ Ð·Ð°Ð¿ÑÐ¾ÑÑ Ð¾ÑÐºÑÑÑÑ Ð¿Ð¸ÐºÑÐ¾Ð³ÑÐ°Ð¼Ð¼Ð°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623B2A"/>
              </a:solidFill>
            </a:endParaRPr>
          </a:p>
        </p:txBody>
      </p:sp>
      <p:sp>
        <p:nvSpPr>
          <p:cNvPr id="9" name="AutoShape 16" descr="ÐÐ°ÑÑÐ¸Ð½ÐºÐ¸ Ð¿Ð¾ Ð·Ð°Ð¿ÑÐ¾ÑÑ ÑÐ°Ð·Ð²Ð¸ÑÐ¸Ðµ Ð¿Ð¸ÐºÑÐ¾Ð³ÑÐ°Ð¼Ð¼Ð°"/>
          <p:cNvSpPr>
            <a:spLocks noChangeAspect="1" noChangeArrowheads="1"/>
          </p:cNvSpPr>
          <p:nvPr/>
        </p:nvSpPr>
        <p:spPr bwMode="auto">
          <a:xfrm>
            <a:off x="817033" y="312741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623B2A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429" y="949831"/>
            <a:ext cx="111367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+mj-lt"/>
              <a:buAutoNum type="romanUcPeriod"/>
            </a:pPr>
            <a:r>
              <a:rPr lang="ru-RU" sz="2400" b="1" dirty="0">
                <a:solidFill>
                  <a:srgbClr val="623B2A"/>
                </a:solidFill>
              </a:rPr>
              <a:t>Координация муниципальных офисов.</a:t>
            </a:r>
          </a:p>
          <a:p>
            <a:pPr marL="269875" indent="-269875">
              <a:buFont typeface="+mj-lt"/>
              <a:buAutoNum type="romanUcPeriod" startAt="2"/>
            </a:pPr>
            <a:r>
              <a:rPr lang="ru-RU" sz="2400" b="1" dirty="0">
                <a:solidFill>
                  <a:srgbClr val="623B2A"/>
                </a:solidFill>
              </a:rPr>
              <a:t>Сопровождение наиболее сложных вопросов. </a:t>
            </a:r>
          </a:p>
          <a:p>
            <a:pPr marL="269875" indent="-269875">
              <a:buFont typeface="+mj-lt"/>
              <a:buAutoNum type="romanUcPeriod" startAt="2"/>
            </a:pPr>
            <a:r>
              <a:rPr lang="ru-RU" sz="2400" b="1" dirty="0">
                <a:solidFill>
                  <a:srgbClr val="623B2A"/>
                </a:solidFill>
              </a:rPr>
              <a:t>Упрощение системных проблем.</a:t>
            </a:r>
          </a:p>
          <a:p>
            <a:pPr marL="269875" indent="-269875">
              <a:buFont typeface="+mj-lt"/>
              <a:buAutoNum type="romanUcPeriod" startAt="4"/>
            </a:pPr>
            <a:r>
              <a:rPr lang="ru-RU" sz="2400" b="1" dirty="0">
                <a:solidFill>
                  <a:srgbClr val="623B2A"/>
                </a:solidFill>
              </a:rPr>
              <a:t>Сопровождение инвестиционных проектов.</a:t>
            </a:r>
          </a:p>
          <a:p>
            <a:pPr marL="269875" indent="-269875">
              <a:buFont typeface="+mj-lt"/>
              <a:buAutoNum type="romanUcPeriod" startAt="5"/>
            </a:pPr>
            <a:r>
              <a:rPr lang="ru-RU" sz="2400" b="1" dirty="0">
                <a:solidFill>
                  <a:srgbClr val="623B2A"/>
                </a:solidFill>
              </a:rPr>
              <a:t>Координация взаимодействия с ФОИВ, институтами развития, партнерами и аналитика.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9589879" y="7938"/>
            <a:ext cx="2584704" cy="1020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61" name="Заголовок 1"/>
          <p:cNvSpPr>
            <a:spLocks noGrp="1"/>
          </p:cNvSpPr>
          <p:nvPr>
            <p:ph type="title"/>
          </p:nvPr>
        </p:nvSpPr>
        <p:spPr>
          <a:xfrm>
            <a:off x="1859771" y="102301"/>
            <a:ext cx="7977397" cy="36284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центральный офис</a:t>
            </a:r>
          </a:p>
        </p:txBody>
      </p:sp>
      <p:pic>
        <p:nvPicPr>
          <p:cNvPr id="64" name="Рисунок 63" descr="мой бизнес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" y="7942"/>
            <a:ext cx="1793967" cy="935227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1B22DF5-6C86-4B45-B47E-55791766EBE2}"/>
              </a:ext>
            </a:extLst>
          </p:cNvPr>
          <p:cNvSpPr txBox="1"/>
          <p:nvPr/>
        </p:nvSpPr>
        <p:spPr>
          <a:xfrm>
            <a:off x="332510" y="3150090"/>
            <a:ext cx="112148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rgbClr val="623B2A"/>
                </a:solidFill>
              </a:rPr>
              <a:t>Контакты:</a:t>
            </a:r>
          </a:p>
          <a:p>
            <a:pPr marL="457200" indent="-457200">
              <a:buAutoNum type="arabicPeriod"/>
            </a:pPr>
            <a:r>
              <a:rPr lang="ru-RU" sz="2400" b="1" dirty="0" err="1">
                <a:solidFill>
                  <a:srgbClr val="623B2A"/>
                </a:solidFill>
              </a:rPr>
              <a:t>Дзбоев</a:t>
            </a:r>
            <a:r>
              <a:rPr lang="ru-RU" sz="2400" b="1" dirty="0">
                <a:solidFill>
                  <a:srgbClr val="623B2A"/>
                </a:solidFill>
              </a:rPr>
              <a:t> Глеб Борисович, заместитель директора АНО «АИР» – директор Центрального офиса «Мой бизнес», 8 985-288-35-98, </a:t>
            </a:r>
            <a:r>
              <a:rPr lang="en-US" sz="2400" b="1" dirty="0">
                <a:solidFill>
                  <a:srgbClr val="623B2A"/>
                </a:solidFill>
              </a:rPr>
              <a:t>gb-dzboev@mail.ru</a:t>
            </a:r>
            <a:r>
              <a:rPr lang="ru-RU" sz="2400" b="1" dirty="0">
                <a:solidFill>
                  <a:srgbClr val="623B2A"/>
                </a:solidFill>
              </a:rPr>
              <a:t>.</a:t>
            </a:r>
            <a:endParaRPr lang="en-US" sz="2400" b="1" dirty="0">
              <a:solidFill>
                <a:srgbClr val="623B2A"/>
              </a:solidFill>
            </a:endParaRPr>
          </a:p>
          <a:p>
            <a:pPr marL="457200" indent="-457200">
              <a:buAutoNum type="arabicPeriod"/>
            </a:pPr>
            <a:r>
              <a:rPr lang="ru-RU" sz="2400" b="1" dirty="0">
                <a:solidFill>
                  <a:srgbClr val="623B2A"/>
                </a:solidFill>
              </a:rPr>
              <a:t>Воронина Анна Алексеевна, заместитель директора Департамента Центральный офис «Мой бизнес», 8 926-472-85-42, </a:t>
            </a:r>
            <a:r>
              <a:rPr lang="en-US" sz="2400" b="1" dirty="0">
                <a:solidFill>
                  <a:srgbClr val="623B2A"/>
                </a:solidFill>
                <a:hlinkClick r:id="rId3"/>
              </a:rPr>
              <a:t>starosta17ju@gmail.com</a:t>
            </a:r>
            <a:r>
              <a:rPr lang="ru-RU" sz="2400" b="1" dirty="0" smtClean="0">
                <a:solidFill>
                  <a:srgbClr val="623B2A"/>
                </a:solidFill>
              </a:rPr>
              <a:t>.</a:t>
            </a:r>
            <a:endParaRPr lang="en-US" sz="2400" b="1" dirty="0" smtClean="0">
              <a:solidFill>
                <a:srgbClr val="623B2A"/>
              </a:solidFill>
            </a:endParaRPr>
          </a:p>
          <a:p>
            <a:pPr marL="457200" indent="-457200">
              <a:buAutoNum type="arabicPeriod"/>
            </a:pPr>
            <a:r>
              <a:rPr lang="ru-RU" sz="2400" b="1" dirty="0" err="1" smtClean="0">
                <a:solidFill>
                  <a:srgbClr val="623B2A"/>
                </a:solidFill>
              </a:rPr>
              <a:t>Шеватова</a:t>
            </a:r>
            <a:r>
              <a:rPr lang="ru-RU" sz="2400" b="1" dirty="0" smtClean="0">
                <a:solidFill>
                  <a:srgbClr val="623B2A"/>
                </a:solidFill>
              </a:rPr>
              <a:t> Екатерина Вениаминовна, заместитель директора Центрального офиса «Мой бизнес»</a:t>
            </a:r>
            <a:r>
              <a:rPr lang="en-US" sz="2400" b="1" dirty="0" smtClean="0">
                <a:solidFill>
                  <a:srgbClr val="623B2A"/>
                </a:solidFill>
              </a:rPr>
              <a:t> - </a:t>
            </a:r>
            <a:r>
              <a:rPr lang="ru-RU" sz="2400" b="1" dirty="0" smtClean="0">
                <a:solidFill>
                  <a:srgbClr val="623B2A"/>
                </a:solidFill>
              </a:rPr>
              <a:t>начальник отдела координации муниципальных офисов «Мой бизнес», 8 915-053-29-84, </a:t>
            </a:r>
            <a:r>
              <a:rPr lang="en-US" sz="2400" b="1" dirty="0" smtClean="0">
                <a:solidFill>
                  <a:srgbClr val="C00000"/>
                </a:solidFill>
              </a:rPr>
              <a:t>shevatova@mail.ru</a:t>
            </a:r>
            <a:endParaRPr lang="ru-RU" sz="2400" b="1" dirty="0">
              <a:solidFill>
                <a:srgbClr val="C00000"/>
              </a:solidFill>
            </a:endParaRPr>
          </a:p>
          <a:p>
            <a:endParaRPr lang="ru-RU" sz="2400" b="1" dirty="0">
              <a:solidFill>
                <a:srgbClr val="623B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68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МФЦ для бизнеса">
  <a:themeElements>
    <a:clrScheme name="Другая 2">
      <a:dk1>
        <a:srgbClr val="623B2A"/>
      </a:dk1>
      <a:lt1>
        <a:srgbClr val="FFFFFF"/>
      </a:lt1>
      <a:dk2>
        <a:srgbClr val="E04E39"/>
      </a:dk2>
      <a:lt2>
        <a:srgbClr val="C39367"/>
      </a:lt2>
      <a:accent1>
        <a:srgbClr val="2C2A29"/>
      </a:accent1>
      <a:accent2>
        <a:srgbClr val="5F5F5F"/>
      </a:accent2>
      <a:accent3>
        <a:srgbClr val="DDDDDD"/>
      </a:accent3>
      <a:accent4>
        <a:srgbClr val="B2B2B2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382D75-6DC6-4908-8B05-64D061C4B1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3550</TotalTime>
  <Words>288</Words>
  <Application>Microsoft Office PowerPoint</Application>
  <PresentationFormat>Широкоэкранный</PresentationFormat>
  <Paragraphs>70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4_МФЦ для бизнеса</vt:lpstr>
      <vt:lpstr>МУНИЦИПАЛЬНЫЕ ОФИСЫ «МОЙ БИЗНЕС»</vt:lpstr>
      <vt:lpstr>центральный офис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барьеры</dc:title>
  <dc:creator>Лисятникова Людмила Леонидовна</dc:creator>
  <cp:lastModifiedBy>Сысоева Е.А.</cp:lastModifiedBy>
  <cp:revision>114</cp:revision>
  <cp:lastPrinted>2019-02-13T20:17:13Z</cp:lastPrinted>
  <dcterms:created xsi:type="dcterms:W3CDTF">2014-03-16T18:37:39Z</dcterms:created>
  <dcterms:modified xsi:type="dcterms:W3CDTF">2019-08-15T08:12:45Z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TC029223919991</vt:lpwstr>
  </property>
</Properties>
</file>